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Lst>
  <p:sldSz cx="45720000" cy="32918400"/>
  <p:notesSz cx="6858000" cy="9144000"/>
  <p:custDataLst>
    <p:tags r:id="rId9"/>
  </p:custDataLst>
  <p:defaultTextStyle>
    <a:defPPr>
      <a:defRPr lang="en-US"/>
    </a:defPPr>
    <a:lvl1pPr marL="0" algn="l" defTabSz="4075430" rtl="0" eaLnBrk="1" latinLnBrk="0" hangingPunct="1">
      <a:defRPr sz="8000" kern="1200">
        <a:solidFill>
          <a:schemeClr val="tx1"/>
        </a:solidFill>
        <a:latin typeface="+mn-lt"/>
        <a:ea typeface="+mn-ea"/>
        <a:cs typeface="+mn-cs"/>
      </a:defRPr>
    </a:lvl1pPr>
    <a:lvl2pPr marL="2037715" algn="l" defTabSz="4075430" rtl="0" eaLnBrk="1" latinLnBrk="0" hangingPunct="1">
      <a:defRPr sz="8000" kern="1200">
        <a:solidFill>
          <a:schemeClr val="tx1"/>
        </a:solidFill>
        <a:latin typeface="+mn-lt"/>
        <a:ea typeface="+mn-ea"/>
        <a:cs typeface="+mn-cs"/>
      </a:defRPr>
    </a:lvl2pPr>
    <a:lvl3pPr marL="4075430" algn="l" defTabSz="4075430" rtl="0" eaLnBrk="1" latinLnBrk="0" hangingPunct="1">
      <a:defRPr sz="8000" kern="1200">
        <a:solidFill>
          <a:schemeClr val="tx1"/>
        </a:solidFill>
        <a:latin typeface="+mn-lt"/>
        <a:ea typeface="+mn-ea"/>
        <a:cs typeface="+mn-cs"/>
      </a:defRPr>
    </a:lvl3pPr>
    <a:lvl4pPr marL="6113145" algn="l" defTabSz="4075430" rtl="0" eaLnBrk="1" latinLnBrk="0" hangingPunct="1">
      <a:defRPr sz="8000" kern="1200">
        <a:solidFill>
          <a:schemeClr val="tx1"/>
        </a:solidFill>
        <a:latin typeface="+mn-lt"/>
        <a:ea typeface="+mn-ea"/>
        <a:cs typeface="+mn-cs"/>
      </a:defRPr>
    </a:lvl4pPr>
    <a:lvl5pPr marL="8150860" algn="l" defTabSz="4075430" rtl="0" eaLnBrk="1" latinLnBrk="0" hangingPunct="1">
      <a:defRPr sz="8000" kern="1200">
        <a:solidFill>
          <a:schemeClr val="tx1"/>
        </a:solidFill>
        <a:latin typeface="+mn-lt"/>
        <a:ea typeface="+mn-ea"/>
        <a:cs typeface="+mn-cs"/>
      </a:defRPr>
    </a:lvl5pPr>
    <a:lvl6pPr marL="10189210" algn="l" defTabSz="4075430" rtl="0" eaLnBrk="1" latinLnBrk="0" hangingPunct="1">
      <a:defRPr sz="8000" kern="1200">
        <a:solidFill>
          <a:schemeClr val="tx1"/>
        </a:solidFill>
        <a:latin typeface="+mn-lt"/>
        <a:ea typeface="+mn-ea"/>
        <a:cs typeface="+mn-cs"/>
      </a:defRPr>
    </a:lvl6pPr>
    <a:lvl7pPr marL="12226925" algn="l" defTabSz="4075430" rtl="0" eaLnBrk="1" latinLnBrk="0" hangingPunct="1">
      <a:defRPr sz="8000" kern="1200">
        <a:solidFill>
          <a:schemeClr val="tx1"/>
        </a:solidFill>
        <a:latin typeface="+mn-lt"/>
        <a:ea typeface="+mn-ea"/>
        <a:cs typeface="+mn-cs"/>
      </a:defRPr>
    </a:lvl7pPr>
    <a:lvl8pPr marL="14264640" algn="l" defTabSz="4075430" rtl="0" eaLnBrk="1" latinLnBrk="0" hangingPunct="1">
      <a:defRPr sz="8000" kern="1200">
        <a:solidFill>
          <a:schemeClr val="tx1"/>
        </a:solidFill>
        <a:latin typeface="+mn-lt"/>
        <a:ea typeface="+mn-ea"/>
        <a:cs typeface="+mn-cs"/>
      </a:defRPr>
    </a:lvl8pPr>
    <a:lvl9pPr marL="16302355" algn="l" defTabSz="4075430"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14" userDrawn="1">
          <p15:clr>
            <a:srgbClr val="A4A3A4"/>
          </p15:clr>
        </p15:guide>
        <p15:guide id="2" pos="144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044B"/>
    <a:srgbClr val="5B044A"/>
    <a:srgbClr val="E01932"/>
    <a:srgbClr val="001E61"/>
    <a:srgbClr val="AB08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7"/>
    <p:restoredTop sz="94719"/>
  </p:normalViewPr>
  <p:slideViewPr>
    <p:cSldViewPr showGuides="1">
      <p:cViewPr varScale="1">
        <p:scale>
          <a:sx n="30" d="100"/>
          <a:sy n="30" d="100"/>
        </p:scale>
        <p:origin x="2768" y="344"/>
      </p:cViewPr>
      <p:guideLst>
        <p:guide orient="horz" pos="10314"/>
        <p:guide pos="1442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EE6F2-F367-974B-B447-D3E701D42E88}" type="datetimeFigureOut">
              <a:rPr lang="en-US" smtClean="0"/>
            </a:fld>
            <a:endParaRPr lang="en-US"/>
          </a:p>
        </p:txBody>
      </p:sp>
      <p:sp>
        <p:nvSpPr>
          <p:cNvPr id="4" name="Slide Image Placeholder 3"/>
          <p:cNvSpPr>
            <a:spLocks noGrp="1" noRot="1" noChangeAspect="1"/>
          </p:cNvSpPr>
          <p:nvPr>
            <p:ph type="sldImg" idx="2"/>
          </p:nvPr>
        </p:nvSpPr>
        <p:spPr>
          <a:xfrm>
            <a:off x="1285875" y="1143000"/>
            <a:ext cx="42862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C8057-182E-8A4F-BB56-436542855E9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1143000"/>
            <a:ext cx="42862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C8057-182E-8A4F-BB56-436542855E9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10226042"/>
            <a:ext cx="38862000" cy="7056120"/>
          </a:xfrm>
        </p:spPr>
        <p:txBody>
          <a:bodyPr/>
          <a:lstStyle/>
          <a:p>
            <a:r>
              <a:rPr lang="en-US"/>
              <a:t>Click to edit Master title style</a:t>
            </a:r>
            <a:endParaRPr lang="en-US"/>
          </a:p>
        </p:txBody>
      </p:sp>
      <p:sp>
        <p:nvSpPr>
          <p:cNvPr id="3" name="Subtitle 2"/>
          <p:cNvSpPr>
            <a:spLocks noGrp="1"/>
          </p:cNvSpPr>
          <p:nvPr>
            <p:ph type="subTitle" idx="1"/>
          </p:nvPr>
        </p:nvSpPr>
        <p:spPr>
          <a:xfrm>
            <a:off x="6858000" y="18653760"/>
            <a:ext cx="32004000" cy="8412480"/>
          </a:xfrm>
        </p:spPr>
        <p:txBody>
          <a:bodyPr/>
          <a:lstStyle>
            <a:lvl1pPr marL="0" indent="0" algn="ctr">
              <a:buNone/>
              <a:defRPr>
                <a:solidFill>
                  <a:schemeClr val="tx1">
                    <a:tint val="75000"/>
                  </a:schemeClr>
                </a:solidFill>
              </a:defRPr>
            </a:lvl1pPr>
            <a:lvl2pPr marL="2037715" indent="0" algn="ctr">
              <a:buNone/>
              <a:defRPr>
                <a:solidFill>
                  <a:schemeClr val="tx1">
                    <a:tint val="75000"/>
                  </a:schemeClr>
                </a:solidFill>
              </a:defRPr>
            </a:lvl2pPr>
            <a:lvl3pPr marL="4075430" indent="0" algn="ctr">
              <a:buNone/>
              <a:defRPr>
                <a:solidFill>
                  <a:schemeClr val="tx1">
                    <a:tint val="75000"/>
                  </a:schemeClr>
                </a:solidFill>
              </a:defRPr>
            </a:lvl3pPr>
            <a:lvl4pPr marL="6113780" indent="0" algn="ctr">
              <a:buNone/>
              <a:defRPr>
                <a:solidFill>
                  <a:schemeClr val="tx1">
                    <a:tint val="75000"/>
                  </a:schemeClr>
                </a:solidFill>
              </a:defRPr>
            </a:lvl4pPr>
            <a:lvl5pPr marL="8151495" indent="0" algn="ctr">
              <a:buNone/>
              <a:defRPr>
                <a:solidFill>
                  <a:schemeClr val="tx1">
                    <a:tint val="75000"/>
                  </a:schemeClr>
                </a:solidFill>
              </a:defRPr>
            </a:lvl5pPr>
            <a:lvl6pPr marL="10189210" indent="0" algn="ctr">
              <a:buNone/>
              <a:defRPr>
                <a:solidFill>
                  <a:schemeClr val="tx1">
                    <a:tint val="75000"/>
                  </a:schemeClr>
                </a:solidFill>
              </a:defRPr>
            </a:lvl6pPr>
            <a:lvl7pPr marL="12226925" indent="0" algn="ctr">
              <a:buNone/>
              <a:defRPr>
                <a:solidFill>
                  <a:schemeClr val="tx1">
                    <a:tint val="75000"/>
                  </a:schemeClr>
                </a:solidFill>
              </a:defRPr>
            </a:lvl7pPr>
            <a:lvl8pPr marL="14264640" indent="0" algn="ctr">
              <a:buNone/>
              <a:defRPr>
                <a:solidFill>
                  <a:schemeClr val="tx1">
                    <a:tint val="75000"/>
                  </a:schemeClr>
                </a:solidFill>
              </a:defRPr>
            </a:lvl8pPr>
            <a:lvl9pPr marL="16302355"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215815" y="6324600"/>
            <a:ext cx="43203810" cy="134820662"/>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9604375" y="6324600"/>
            <a:ext cx="128849440" cy="1348206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65" y="21153122"/>
            <a:ext cx="38862000" cy="6537960"/>
          </a:xfrm>
        </p:spPr>
        <p:txBody>
          <a:bodyPr anchor="t"/>
          <a:lstStyle>
            <a:lvl1pPr algn="l">
              <a:defRPr sz="17800" b="1" cap="all"/>
            </a:lvl1pPr>
          </a:lstStyle>
          <a:p>
            <a:r>
              <a:rPr lang="en-US"/>
              <a:t>Click to edit Master title style</a:t>
            </a:r>
            <a:endParaRPr lang="en-US"/>
          </a:p>
        </p:txBody>
      </p:sp>
      <p:sp>
        <p:nvSpPr>
          <p:cNvPr id="3" name="Text Placeholder 2"/>
          <p:cNvSpPr>
            <a:spLocks noGrp="1"/>
          </p:cNvSpPr>
          <p:nvPr>
            <p:ph type="body" idx="1"/>
          </p:nvPr>
        </p:nvSpPr>
        <p:spPr>
          <a:xfrm>
            <a:off x="3611565" y="13952225"/>
            <a:ext cx="38862000" cy="7200898"/>
          </a:xfrm>
        </p:spPr>
        <p:txBody>
          <a:bodyPr anchor="b"/>
          <a:lstStyle>
            <a:lvl1pPr marL="0" indent="0">
              <a:buNone/>
              <a:defRPr sz="8900">
                <a:solidFill>
                  <a:schemeClr val="tx1">
                    <a:tint val="75000"/>
                  </a:schemeClr>
                </a:solidFill>
              </a:defRPr>
            </a:lvl1pPr>
            <a:lvl2pPr marL="2037715" indent="0">
              <a:buNone/>
              <a:defRPr sz="8000">
                <a:solidFill>
                  <a:schemeClr val="tx1">
                    <a:tint val="75000"/>
                  </a:schemeClr>
                </a:solidFill>
              </a:defRPr>
            </a:lvl2pPr>
            <a:lvl3pPr marL="4075430" indent="0">
              <a:buNone/>
              <a:defRPr sz="7100">
                <a:solidFill>
                  <a:schemeClr val="tx1">
                    <a:tint val="75000"/>
                  </a:schemeClr>
                </a:solidFill>
              </a:defRPr>
            </a:lvl3pPr>
            <a:lvl4pPr marL="6113780" indent="0">
              <a:buNone/>
              <a:defRPr sz="6200">
                <a:solidFill>
                  <a:schemeClr val="tx1">
                    <a:tint val="75000"/>
                  </a:schemeClr>
                </a:solidFill>
              </a:defRPr>
            </a:lvl4pPr>
            <a:lvl5pPr marL="8151495" indent="0">
              <a:buNone/>
              <a:defRPr sz="6200">
                <a:solidFill>
                  <a:schemeClr val="tx1">
                    <a:tint val="75000"/>
                  </a:schemeClr>
                </a:solidFill>
              </a:defRPr>
            </a:lvl5pPr>
            <a:lvl6pPr marL="10189210" indent="0">
              <a:buNone/>
              <a:defRPr sz="6200">
                <a:solidFill>
                  <a:schemeClr val="tx1">
                    <a:tint val="75000"/>
                  </a:schemeClr>
                </a:solidFill>
              </a:defRPr>
            </a:lvl6pPr>
            <a:lvl7pPr marL="12226925" indent="0">
              <a:buNone/>
              <a:defRPr sz="6200">
                <a:solidFill>
                  <a:schemeClr val="tx1">
                    <a:tint val="75000"/>
                  </a:schemeClr>
                </a:solidFill>
              </a:defRPr>
            </a:lvl7pPr>
            <a:lvl8pPr marL="14264640" indent="0">
              <a:buNone/>
              <a:defRPr sz="6200">
                <a:solidFill>
                  <a:schemeClr val="tx1">
                    <a:tint val="75000"/>
                  </a:schemeClr>
                </a:solidFill>
              </a:defRPr>
            </a:lvl8pPr>
            <a:lvl9pPr marL="16302355" indent="0">
              <a:buNone/>
              <a:defRPr sz="6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9604379" y="36865560"/>
            <a:ext cx="8602662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96393004" y="36865560"/>
            <a:ext cx="8602662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9DBF4CF-AF69-4246-B3DB-CC6864DB67A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0" y="1318262"/>
            <a:ext cx="41148000" cy="54864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2286000" y="7368542"/>
            <a:ext cx="20200940" cy="3070858"/>
          </a:xfrm>
        </p:spPr>
        <p:txBody>
          <a:bodyPr anchor="b"/>
          <a:lstStyle>
            <a:lvl1pPr marL="0" indent="0">
              <a:buNone/>
              <a:defRPr sz="10700" b="1"/>
            </a:lvl1pPr>
            <a:lvl2pPr marL="2037715" indent="0">
              <a:buNone/>
              <a:defRPr sz="8900" b="1"/>
            </a:lvl2pPr>
            <a:lvl3pPr marL="4075430" indent="0">
              <a:buNone/>
              <a:defRPr sz="8000" b="1"/>
            </a:lvl3pPr>
            <a:lvl4pPr marL="6113780" indent="0">
              <a:buNone/>
              <a:defRPr sz="7100" b="1"/>
            </a:lvl4pPr>
            <a:lvl5pPr marL="8151495" indent="0">
              <a:buNone/>
              <a:defRPr sz="7100" b="1"/>
            </a:lvl5pPr>
            <a:lvl6pPr marL="10189210" indent="0">
              <a:buNone/>
              <a:defRPr sz="7100" b="1"/>
            </a:lvl6pPr>
            <a:lvl7pPr marL="12226925" indent="0">
              <a:buNone/>
              <a:defRPr sz="7100" b="1"/>
            </a:lvl7pPr>
            <a:lvl8pPr marL="14264640" indent="0">
              <a:buNone/>
              <a:defRPr sz="7100" b="1"/>
            </a:lvl8pPr>
            <a:lvl9pPr marL="16302355" indent="0">
              <a:buNone/>
              <a:defRPr sz="7100" b="1"/>
            </a:lvl9pPr>
          </a:lstStyle>
          <a:p>
            <a:pPr lvl="0"/>
            <a:r>
              <a:rPr lang="en-US"/>
              <a:t>Click to edit Master text styles</a:t>
            </a:r>
            <a:endParaRPr lang="en-US"/>
          </a:p>
        </p:txBody>
      </p:sp>
      <p:sp>
        <p:nvSpPr>
          <p:cNvPr id="4" name="Content Placeholder 3"/>
          <p:cNvSpPr>
            <a:spLocks noGrp="1"/>
          </p:cNvSpPr>
          <p:nvPr>
            <p:ph sz="half" idx="2"/>
          </p:nvPr>
        </p:nvSpPr>
        <p:spPr>
          <a:xfrm>
            <a:off x="2286000" y="10439400"/>
            <a:ext cx="2020094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23225129" y="7368542"/>
            <a:ext cx="20208875" cy="3070858"/>
          </a:xfrm>
        </p:spPr>
        <p:txBody>
          <a:bodyPr anchor="b"/>
          <a:lstStyle>
            <a:lvl1pPr marL="0" indent="0">
              <a:buNone/>
              <a:defRPr sz="10700" b="1"/>
            </a:lvl1pPr>
            <a:lvl2pPr marL="2037715" indent="0">
              <a:buNone/>
              <a:defRPr sz="8900" b="1"/>
            </a:lvl2pPr>
            <a:lvl3pPr marL="4075430" indent="0">
              <a:buNone/>
              <a:defRPr sz="8000" b="1"/>
            </a:lvl3pPr>
            <a:lvl4pPr marL="6113780" indent="0">
              <a:buNone/>
              <a:defRPr sz="7100" b="1"/>
            </a:lvl4pPr>
            <a:lvl5pPr marL="8151495" indent="0">
              <a:buNone/>
              <a:defRPr sz="7100" b="1"/>
            </a:lvl5pPr>
            <a:lvl6pPr marL="10189210" indent="0">
              <a:buNone/>
              <a:defRPr sz="7100" b="1"/>
            </a:lvl6pPr>
            <a:lvl7pPr marL="12226925" indent="0">
              <a:buNone/>
              <a:defRPr sz="7100" b="1"/>
            </a:lvl7pPr>
            <a:lvl8pPr marL="14264640" indent="0">
              <a:buNone/>
              <a:defRPr sz="7100" b="1"/>
            </a:lvl8pPr>
            <a:lvl9pPr marL="16302355" indent="0">
              <a:buNone/>
              <a:defRPr sz="7100" b="1"/>
            </a:lvl9pPr>
          </a:lstStyle>
          <a:p>
            <a:pPr lvl="0"/>
            <a:r>
              <a:rPr lang="en-US"/>
              <a:t>Click to edit Master text styles</a:t>
            </a:r>
            <a:endParaRPr lang="en-US"/>
          </a:p>
        </p:txBody>
      </p:sp>
      <p:sp>
        <p:nvSpPr>
          <p:cNvPr id="6" name="Content Placeholder 5"/>
          <p:cNvSpPr>
            <a:spLocks noGrp="1"/>
          </p:cNvSpPr>
          <p:nvPr>
            <p:ph sz="quarter" idx="4"/>
          </p:nvPr>
        </p:nvSpPr>
        <p:spPr>
          <a:xfrm>
            <a:off x="23225129" y="10439400"/>
            <a:ext cx="2020887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9DBF4CF-AF69-4246-B3DB-CC6864DB67A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9DBF4CF-AF69-4246-B3DB-CC6864DB67A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BF4CF-AF69-4246-B3DB-CC6864DB67A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4" y="1310640"/>
            <a:ext cx="15041565" cy="5577840"/>
          </a:xfrm>
        </p:spPr>
        <p:txBody>
          <a:bodyPr anchor="b"/>
          <a:lstStyle>
            <a:lvl1pPr algn="l">
              <a:defRPr sz="8900" b="1"/>
            </a:lvl1pPr>
          </a:lstStyle>
          <a:p>
            <a:r>
              <a:rPr lang="en-US"/>
              <a:t>Click to edit Master title style</a:t>
            </a:r>
            <a:endParaRPr lang="en-US"/>
          </a:p>
        </p:txBody>
      </p:sp>
      <p:sp>
        <p:nvSpPr>
          <p:cNvPr id="3" name="Content Placeholder 2"/>
          <p:cNvSpPr>
            <a:spLocks noGrp="1"/>
          </p:cNvSpPr>
          <p:nvPr>
            <p:ph idx="1"/>
          </p:nvPr>
        </p:nvSpPr>
        <p:spPr>
          <a:xfrm>
            <a:off x="17875250" y="1310643"/>
            <a:ext cx="255587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2286004" y="6888483"/>
            <a:ext cx="15041565" cy="22517102"/>
          </a:xfrm>
        </p:spPr>
        <p:txBody>
          <a:bodyPr/>
          <a:lstStyle>
            <a:lvl1pPr marL="0" indent="0">
              <a:buNone/>
              <a:defRPr sz="6200"/>
            </a:lvl1pPr>
            <a:lvl2pPr marL="2037715" indent="0">
              <a:buNone/>
              <a:defRPr sz="5300"/>
            </a:lvl2pPr>
            <a:lvl3pPr marL="4075430" indent="0">
              <a:buNone/>
              <a:defRPr sz="4500"/>
            </a:lvl3pPr>
            <a:lvl4pPr marL="6113780" indent="0">
              <a:buNone/>
              <a:defRPr sz="4000"/>
            </a:lvl4pPr>
            <a:lvl5pPr marL="8151495" indent="0">
              <a:buNone/>
              <a:defRPr sz="4000"/>
            </a:lvl5pPr>
            <a:lvl6pPr marL="10189210" indent="0">
              <a:buNone/>
              <a:defRPr sz="4000"/>
            </a:lvl6pPr>
            <a:lvl7pPr marL="12226925" indent="0">
              <a:buNone/>
              <a:defRPr sz="4000"/>
            </a:lvl7pPr>
            <a:lvl8pPr marL="14264640" indent="0">
              <a:buNone/>
              <a:defRPr sz="4000"/>
            </a:lvl8pPr>
            <a:lvl9pPr marL="16302355" indent="0">
              <a:buNone/>
              <a:defRPr sz="4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9DBF4CF-AF69-4246-B3DB-CC6864DB67A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0" y="23042880"/>
            <a:ext cx="27432000" cy="2720342"/>
          </a:xfrm>
        </p:spPr>
        <p:txBody>
          <a:bodyPr anchor="b"/>
          <a:lstStyle>
            <a:lvl1pPr algn="l">
              <a:defRPr sz="8900" b="1"/>
            </a:lvl1pPr>
          </a:lstStyle>
          <a:p>
            <a:r>
              <a:rPr lang="en-US"/>
              <a:t>Click to edit Master title style</a:t>
            </a:r>
            <a:endParaRPr lang="en-US"/>
          </a:p>
        </p:txBody>
      </p:sp>
      <p:sp>
        <p:nvSpPr>
          <p:cNvPr id="3" name="Picture Placeholder 2"/>
          <p:cNvSpPr>
            <a:spLocks noGrp="1"/>
          </p:cNvSpPr>
          <p:nvPr>
            <p:ph type="pic" idx="1"/>
          </p:nvPr>
        </p:nvSpPr>
        <p:spPr>
          <a:xfrm>
            <a:off x="8961440" y="2941320"/>
            <a:ext cx="27432000" cy="19751040"/>
          </a:xfrm>
        </p:spPr>
        <p:txBody>
          <a:bodyPr/>
          <a:lstStyle>
            <a:lvl1pPr marL="0" indent="0">
              <a:buNone/>
              <a:defRPr sz="14300"/>
            </a:lvl1pPr>
            <a:lvl2pPr marL="2037715" indent="0">
              <a:buNone/>
              <a:defRPr sz="12500"/>
            </a:lvl2pPr>
            <a:lvl3pPr marL="4075430" indent="0">
              <a:buNone/>
              <a:defRPr sz="10700"/>
            </a:lvl3pPr>
            <a:lvl4pPr marL="6113780" indent="0">
              <a:buNone/>
              <a:defRPr sz="8900"/>
            </a:lvl4pPr>
            <a:lvl5pPr marL="8151495" indent="0">
              <a:buNone/>
              <a:defRPr sz="8900"/>
            </a:lvl5pPr>
            <a:lvl6pPr marL="10189210" indent="0">
              <a:buNone/>
              <a:defRPr sz="8900"/>
            </a:lvl6pPr>
            <a:lvl7pPr marL="12226925" indent="0">
              <a:buNone/>
              <a:defRPr sz="8900"/>
            </a:lvl7pPr>
            <a:lvl8pPr marL="14264640" indent="0">
              <a:buNone/>
              <a:defRPr sz="8900"/>
            </a:lvl8pPr>
            <a:lvl9pPr marL="16302355" indent="0">
              <a:buNone/>
              <a:defRPr sz="8900"/>
            </a:lvl9pPr>
          </a:lstStyle>
          <a:p>
            <a:endParaRPr lang="en-US"/>
          </a:p>
        </p:txBody>
      </p:sp>
      <p:sp>
        <p:nvSpPr>
          <p:cNvPr id="4" name="Text Placeholder 3"/>
          <p:cNvSpPr>
            <a:spLocks noGrp="1"/>
          </p:cNvSpPr>
          <p:nvPr>
            <p:ph type="body" sz="half" idx="2"/>
          </p:nvPr>
        </p:nvSpPr>
        <p:spPr>
          <a:xfrm>
            <a:off x="8961440" y="25763222"/>
            <a:ext cx="27432000" cy="3863338"/>
          </a:xfrm>
        </p:spPr>
        <p:txBody>
          <a:bodyPr/>
          <a:lstStyle>
            <a:lvl1pPr marL="0" indent="0">
              <a:buNone/>
              <a:defRPr sz="6200"/>
            </a:lvl1pPr>
            <a:lvl2pPr marL="2037715" indent="0">
              <a:buNone/>
              <a:defRPr sz="5300"/>
            </a:lvl2pPr>
            <a:lvl3pPr marL="4075430" indent="0">
              <a:buNone/>
              <a:defRPr sz="4500"/>
            </a:lvl3pPr>
            <a:lvl4pPr marL="6113780" indent="0">
              <a:buNone/>
              <a:defRPr sz="4000"/>
            </a:lvl4pPr>
            <a:lvl5pPr marL="8151495" indent="0">
              <a:buNone/>
              <a:defRPr sz="4000"/>
            </a:lvl5pPr>
            <a:lvl6pPr marL="10189210" indent="0">
              <a:buNone/>
              <a:defRPr sz="4000"/>
            </a:lvl6pPr>
            <a:lvl7pPr marL="12226925" indent="0">
              <a:buNone/>
              <a:defRPr sz="4000"/>
            </a:lvl7pPr>
            <a:lvl8pPr marL="14264640" indent="0">
              <a:buNone/>
              <a:defRPr sz="4000"/>
            </a:lvl8pPr>
            <a:lvl9pPr marL="16302355" indent="0">
              <a:buNone/>
              <a:defRPr sz="4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9DBF4CF-AF69-4246-B3DB-CC6864DB67A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1318262"/>
            <a:ext cx="41148000" cy="5486400"/>
          </a:xfrm>
          <a:prstGeom prst="rect">
            <a:avLst/>
          </a:prstGeom>
        </p:spPr>
        <p:txBody>
          <a:bodyPr vert="horz" lIns="407557" tIns="203779" rIns="407557" bIns="203779"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2286000" y="7680963"/>
            <a:ext cx="41148000" cy="21724622"/>
          </a:xfrm>
          <a:prstGeom prst="rect">
            <a:avLst/>
          </a:prstGeom>
        </p:spPr>
        <p:txBody>
          <a:bodyPr vert="horz" lIns="407557" tIns="203779" rIns="407557" bIns="20377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2286000" y="30510482"/>
            <a:ext cx="1066800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F9DBF4CF-AF69-4246-B3DB-CC6864DB67AF}" type="datetimeFigureOut">
              <a:rPr lang="en-US" smtClean="0"/>
            </a:fld>
            <a:endParaRPr lang="en-US"/>
          </a:p>
        </p:txBody>
      </p:sp>
      <p:sp>
        <p:nvSpPr>
          <p:cNvPr id="5" name="Footer Placeholder 4"/>
          <p:cNvSpPr>
            <a:spLocks noGrp="1"/>
          </p:cNvSpPr>
          <p:nvPr>
            <p:ph type="ftr" sz="quarter" idx="3"/>
          </p:nvPr>
        </p:nvSpPr>
        <p:spPr>
          <a:xfrm>
            <a:off x="15621000" y="30510482"/>
            <a:ext cx="1447800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0" y="30510482"/>
            <a:ext cx="1066800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6E0B4EFD-40A6-42DD-9433-C09329DB31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75430" rtl="0" eaLnBrk="1" latinLnBrk="0" hangingPunct="1">
        <a:spcBef>
          <a:spcPct val="0"/>
        </a:spcBef>
        <a:buNone/>
        <a:defRPr sz="19600" kern="1200">
          <a:solidFill>
            <a:schemeClr val="tx1"/>
          </a:solidFill>
          <a:latin typeface="+mj-lt"/>
          <a:ea typeface="+mj-ea"/>
          <a:cs typeface="+mj-cs"/>
        </a:defRPr>
      </a:lvl1pPr>
    </p:titleStyle>
    <p:bodyStyle>
      <a:lvl1pPr marL="1528445" indent="-1528445" algn="l" defTabSz="4075430" rtl="0" eaLnBrk="1" latinLnBrk="0" hangingPunct="1">
        <a:spcBef>
          <a:spcPct val="20000"/>
        </a:spcBef>
        <a:buFont typeface="Arial" panose="020B0604020202090204" pitchFamily="34" charset="0"/>
        <a:buChar char="•"/>
        <a:defRPr sz="14300" kern="1200">
          <a:solidFill>
            <a:schemeClr val="tx1"/>
          </a:solidFill>
          <a:latin typeface="+mn-lt"/>
          <a:ea typeface="+mn-ea"/>
          <a:cs typeface="+mn-cs"/>
        </a:defRPr>
      </a:lvl1pPr>
      <a:lvl2pPr marL="3311525" indent="-1273810" algn="l" defTabSz="4075430" rtl="0" eaLnBrk="1" latinLnBrk="0" hangingPunct="1">
        <a:spcBef>
          <a:spcPct val="20000"/>
        </a:spcBef>
        <a:buFont typeface="Arial" panose="020B0604020202090204" pitchFamily="34" charset="0"/>
        <a:buChar char="–"/>
        <a:defRPr sz="12500" kern="1200">
          <a:solidFill>
            <a:schemeClr val="tx1"/>
          </a:solidFill>
          <a:latin typeface="+mn-lt"/>
          <a:ea typeface="+mn-ea"/>
          <a:cs typeface="+mn-cs"/>
        </a:defRPr>
      </a:lvl2pPr>
      <a:lvl3pPr marL="5094605" indent="-1019175" algn="l" defTabSz="4075430" rtl="0" eaLnBrk="1" latinLnBrk="0" hangingPunct="1">
        <a:spcBef>
          <a:spcPct val="20000"/>
        </a:spcBef>
        <a:buFont typeface="Arial" panose="020B0604020202090204" pitchFamily="34" charset="0"/>
        <a:buChar char="•"/>
        <a:defRPr sz="10700" kern="1200">
          <a:solidFill>
            <a:schemeClr val="tx1"/>
          </a:solidFill>
          <a:latin typeface="+mn-lt"/>
          <a:ea typeface="+mn-ea"/>
          <a:cs typeface="+mn-cs"/>
        </a:defRPr>
      </a:lvl3pPr>
      <a:lvl4pPr marL="7132320"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4pPr>
      <a:lvl5pPr marL="9170035"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5pPr>
      <a:lvl6pPr marL="11207750"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6pPr>
      <a:lvl7pPr marL="13246100"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7pPr>
      <a:lvl8pPr marL="15283815"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8pPr>
      <a:lvl9pPr marL="17321530"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9pPr>
    </p:bodyStyle>
    <p:otherStyle>
      <a:defPPr>
        <a:defRPr lang="en-US"/>
      </a:defPPr>
      <a:lvl1pPr marL="0" algn="l" defTabSz="4075430" rtl="0" eaLnBrk="1" latinLnBrk="0" hangingPunct="1">
        <a:defRPr sz="8000" kern="1200">
          <a:solidFill>
            <a:schemeClr val="tx1"/>
          </a:solidFill>
          <a:latin typeface="+mn-lt"/>
          <a:ea typeface="+mn-ea"/>
          <a:cs typeface="+mn-cs"/>
        </a:defRPr>
      </a:lvl1pPr>
      <a:lvl2pPr marL="2037715" algn="l" defTabSz="4075430" rtl="0" eaLnBrk="1" latinLnBrk="0" hangingPunct="1">
        <a:defRPr sz="8000" kern="1200">
          <a:solidFill>
            <a:schemeClr val="tx1"/>
          </a:solidFill>
          <a:latin typeface="+mn-lt"/>
          <a:ea typeface="+mn-ea"/>
          <a:cs typeface="+mn-cs"/>
        </a:defRPr>
      </a:lvl2pPr>
      <a:lvl3pPr marL="4075430" algn="l" defTabSz="4075430" rtl="0" eaLnBrk="1" latinLnBrk="0" hangingPunct="1">
        <a:defRPr sz="8000" kern="1200">
          <a:solidFill>
            <a:schemeClr val="tx1"/>
          </a:solidFill>
          <a:latin typeface="+mn-lt"/>
          <a:ea typeface="+mn-ea"/>
          <a:cs typeface="+mn-cs"/>
        </a:defRPr>
      </a:lvl3pPr>
      <a:lvl4pPr marL="6113780" algn="l" defTabSz="4075430" rtl="0" eaLnBrk="1" latinLnBrk="0" hangingPunct="1">
        <a:defRPr sz="8000" kern="1200">
          <a:solidFill>
            <a:schemeClr val="tx1"/>
          </a:solidFill>
          <a:latin typeface="+mn-lt"/>
          <a:ea typeface="+mn-ea"/>
          <a:cs typeface="+mn-cs"/>
        </a:defRPr>
      </a:lvl4pPr>
      <a:lvl5pPr marL="8151495" algn="l" defTabSz="4075430" rtl="0" eaLnBrk="1" latinLnBrk="0" hangingPunct="1">
        <a:defRPr sz="8000" kern="1200">
          <a:solidFill>
            <a:schemeClr val="tx1"/>
          </a:solidFill>
          <a:latin typeface="+mn-lt"/>
          <a:ea typeface="+mn-ea"/>
          <a:cs typeface="+mn-cs"/>
        </a:defRPr>
      </a:lvl5pPr>
      <a:lvl6pPr marL="10189210" algn="l" defTabSz="4075430" rtl="0" eaLnBrk="1" latinLnBrk="0" hangingPunct="1">
        <a:defRPr sz="8000" kern="1200">
          <a:solidFill>
            <a:schemeClr val="tx1"/>
          </a:solidFill>
          <a:latin typeface="+mn-lt"/>
          <a:ea typeface="+mn-ea"/>
          <a:cs typeface="+mn-cs"/>
        </a:defRPr>
      </a:lvl6pPr>
      <a:lvl7pPr marL="12226925" algn="l" defTabSz="4075430" rtl="0" eaLnBrk="1" latinLnBrk="0" hangingPunct="1">
        <a:defRPr sz="8000" kern="1200">
          <a:solidFill>
            <a:schemeClr val="tx1"/>
          </a:solidFill>
          <a:latin typeface="+mn-lt"/>
          <a:ea typeface="+mn-ea"/>
          <a:cs typeface="+mn-cs"/>
        </a:defRPr>
      </a:lvl7pPr>
      <a:lvl8pPr marL="14264640" algn="l" defTabSz="4075430" rtl="0" eaLnBrk="1" latinLnBrk="0" hangingPunct="1">
        <a:defRPr sz="8000" kern="1200">
          <a:solidFill>
            <a:schemeClr val="tx1"/>
          </a:solidFill>
          <a:latin typeface="+mn-lt"/>
          <a:ea typeface="+mn-ea"/>
          <a:cs typeface="+mn-cs"/>
        </a:defRPr>
      </a:lvl8pPr>
      <a:lvl9pPr marL="16302355" algn="l" defTabSz="4075430"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365200" y="423566"/>
            <a:ext cx="2781300" cy="2781300"/>
          </a:xfrm>
          <a:prstGeom prst="rect">
            <a:avLst/>
          </a:prstGeom>
        </p:spPr>
      </p:pic>
      <p:sp>
        <p:nvSpPr>
          <p:cNvPr id="6" name="Rectangle 5"/>
          <p:cNvSpPr/>
          <p:nvPr/>
        </p:nvSpPr>
        <p:spPr>
          <a:xfrm>
            <a:off x="0" y="0"/>
            <a:ext cx="25679400" cy="390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8373" tIns="39187" rIns="78373" bIns="39187" anchor="ctr"/>
          <a:lstStyle/>
          <a:p>
            <a:pPr algn="ctr" defTabSz="3134995">
              <a:defRPr/>
            </a:pPr>
            <a:r>
              <a:rPr lang="en-US" sz="4800" b="1" dirty="0">
                <a:solidFill>
                  <a:srgbClr val="E01932"/>
                </a:solidFill>
                <a:latin typeface="Helvetica" pitchFamily="2" charset="0"/>
              </a:rPr>
              <a:t>Nonlinear Dynamic Changes During Human Aging Revealed in Multi-omics Profiles</a:t>
            </a:r>
            <a:endParaRPr lang="en-US" sz="4800" b="1" dirty="0">
              <a:solidFill>
                <a:srgbClr val="E01932"/>
              </a:solidFill>
              <a:latin typeface="Helvetica" pitchFamily="2" charset="0"/>
            </a:endParaRPr>
          </a:p>
          <a:p>
            <a:pPr algn="ctr" defTabSz="3134995">
              <a:defRPr/>
            </a:pPr>
            <a:r>
              <a:rPr lang="en-US" altLang="zh-CN" sz="4000" dirty="0">
                <a:solidFill>
                  <a:srgbClr val="001E61"/>
                </a:solidFill>
                <a:latin typeface="Helvetica" pitchFamily="2" charset="0"/>
              </a:rPr>
              <a:t>Xiaotao</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Shen</a:t>
            </a:r>
            <a:r>
              <a:rPr lang="en-US" altLang="zh-CN" sz="4000" baseline="30000" dirty="0">
                <a:solidFill>
                  <a:srgbClr val="001E61"/>
                </a:solidFill>
                <a:latin typeface="Helvetica" pitchFamily="2" charset="0"/>
              </a:rPr>
              <a:t>1,2,+</a:t>
            </a:r>
            <a:r>
              <a:rPr lang="en-US" altLang="zh-TW" sz="4000" dirty="0">
                <a:solidFill>
                  <a:srgbClr val="001E61"/>
                </a:solidFill>
                <a:latin typeface="Helvetica" pitchFamily="2" charset="0"/>
              </a:rPr>
              <a:t>, </a:t>
            </a:r>
            <a:r>
              <a:rPr lang="en-US" altLang="zh-CN" sz="4000" dirty="0">
                <a:solidFill>
                  <a:srgbClr val="001E61"/>
                </a:solidFill>
                <a:latin typeface="Helvetica" pitchFamily="2" charset="0"/>
              </a:rPr>
              <a:t>Chuchu</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Wang</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Xin</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Zhou</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 Wenyu</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Zhou</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Daniel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Hornburg</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Si</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Wu</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Michael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Snyder</a:t>
            </a:r>
            <a:r>
              <a:rPr lang="en-US" altLang="zh-CN" sz="4000" baseline="30000" dirty="0">
                <a:solidFill>
                  <a:srgbClr val="001E61"/>
                </a:solidFill>
                <a:latin typeface="Helvetica" pitchFamily="2" charset="0"/>
              </a:rPr>
              <a:t>1</a:t>
            </a:r>
            <a:r>
              <a:rPr lang="zh-CN" altLang="en-US" sz="4000" baseline="30000" dirty="0">
                <a:solidFill>
                  <a:srgbClr val="001E61"/>
                </a:solidFill>
                <a:latin typeface="Helvetica" pitchFamily="2" charset="0"/>
              </a:rPr>
              <a:t>*</a:t>
            </a:r>
            <a:endParaRPr lang="en-US" altLang="zh-CN" sz="4000" baseline="30000" dirty="0">
              <a:solidFill>
                <a:srgbClr val="001E61"/>
              </a:solidFill>
              <a:latin typeface="Helvetica" pitchFamily="2" charset="0"/>
            </a:endParaRPr>
          </a:p>
          <a:p>
            <a:pPr algn="ctr" defTabSz="3134995">
              <a:defRPr/>
            </a:pPr>
            <a:r>
              <a:rPr lang="en-US" altLang="zh-CN" sz="4000" baseline="30000" dirty="0">
                <a:solidFill>
                  <a:srgbClr val="001E61"/>
                </a:solidFill>
                <a:latin typeface="Helvetica" pitchFamily="2" charset="0"/>
              </a:rPr>
              <a:t>1</a:t>
            </a:r>
            <a:r>
              <a:rPr lang="en-US" altLang="zh-TW" sz="4000" dirty="0">
                <a:solidFill>
                  <a:srgbClr val="001E61"/>
                </a:solidFill>
                <a:latin typeface="Helvetica" pitchFamily="2" charset="0"/>
              </a:rPr>
              <a:t>Stanford University</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School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of</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Medicine.</a:t>
            </a:r>
            <a:r>
              <a:rPr lang="zh-CN" altLang="en-US" sz="4000" dirty="0">
                <a:solidFill>
                  <a:srgbClr val="001E61"/>
                </a:solidFill>
                <a:latin typeface="Helvetica" pitchFamily="2" charset="0"/>
              </a:rPr>
              <a:t> </a:t>
            </a:r>
            <a:endParaRPr lang="en-US" altLang="zh-CN" sz="4000" dirty="0">
              <a:solidFill>
                <a:srgbClr val="001E61"/>
              </a:solidFill>
              <a:latin typeface="Helvetica" pitchFamily="2" charset="0"/>
            </a:endParaRPr>
          </a:p>
          <a:p>
            <a:pPr algn="ctr" defTabSz="3134995">
              <a:defRPr/>
            </a:pPr>
            <a:r>
              <a:rPr lang="en-US" altLang="zh-CN" sz="4000" baseline="30000" dirty="0">
                <a:solidFill>
                  <a:srgbClr val="001E61"/>
                </a:solidFill>
                <a:latin typeface="Helvetica" pitchFamily="2" charset="0"/>
              </a:rPr>
              <a:t>2</a:t>
            </a:r>
            <a:r>
              <a:rPr lang="en-US" altLang="zh-CN" sz="4000" dirty="0">
                <a:solidFill>
                  <a:srgbClr val="001E61"/>
                </a:solidFill>
                <a:latin typeface="Helvetica" pitchFamily="2" charset="0"/>
              </a:rPr>
              <a:t>Lee</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Kong</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Chian</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School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of</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Medicine,</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Nanyang</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Technological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University,</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Singapore</a:t>
            </a:r>
            <a:endParaRPr lang="en-US" altLang="zh-CN" sz="4000" dirty="0">
              <a:solidFill>
                <a:srgbClr val="001E61"/>
              </a:solidFill>
              <a:latin typeface="Helvetica" pitchFamily="2" charset="0"/>
            </a:endParaRPr>
          </a:p>
          <a:p>
            <a:pPr algn="ctr" defTabSz="3134995">
              <a:defRPr/>
            </a:pPr>
            <a:r>
              <a:rPr lang="en-US" altLang="zh-CN" sz="4000" baseline="30000" dirty="0">
                <a:solidFill>
                  <a:srgbClr val="001E61"/>
                </a:solidFill>
                <a:latin typeface="Helvetica" pitchFamily="2" charset="0"/>
              </a:rPr>
              <a:t>+</a:t>
            </a:r>
            <a:r>
              <a:rPr lang="en-US" altLang="zh-CN" sz="4000" dirty="0">
                <a:solidFill>
                  <a:srgbClr val="001E61"/>
                </a:solidFill>
                <a:latin typeface="Helvetica" pitchFamily="2" charset="0"/>
              </a:rPr>
              <a:t>Co-first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author.</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Corresponding</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author</a:t>
            </a:r>
            <a:endParaRPr lang="zh-TW" altLang="en-US" sz="4000" dirty="0">
              <a:solidFill>
                <a:srgbClr val="001E61"/>
              </a:solidFill>
              <a:latin typeface="Helvetica" pitchFamily="2" charset="0"/>
            </a:endParaRPr>
          </a:p>
        </p:txBody>
      </p:sp>
      <p:cxnSp>
        <p:nvCxnSpPr>
          <p:cNvPr id="8" name="Straight Connector 7"/>
          <p:cNvCxnSpPr/>
          <p:nvPr/>
        </p:nvCxnSpPr>
        <p:spPr>
          <a:xfrm>
            <a:off x="304800" y="3886200"/>
            <a:ext cx="45110399" cy="0"/>
          </a:xfrm>
          <a:prstGeom prst="line">
            <a:avLst/>
          </a:prstGeom>
          <a:ln w="76200">
            <a:solidFill>
              <a:srgbClr val="AB0832"/>
            </a:solidFill>
          </a:ln>
        </p:spPr>
        <p:style>
          <a:lnRef idx="1">
            <a:schemeClr val="accent1"/>
          </a:lnRef>
          <a:fillRef idx="0">
            <a:schemeClr val="accent1"/>
          </a:fillRef>
          <a:effectRef idx="0">
            <a:schemeClr val="accent1"/>
          </a:effectRef>
          <a:fontRef idx="minor">
            <a:schemeClr val="tx1"/>
          </a:fontRef>
        </p:style>
      </p:cxnSp>
      <p:sp>
        <p:nvSpPr>
          <p:cNvPr id="12" name="TextBox 1"/>
          <p:cNvSpPr txBox="1">
            <a:spLocks noChangeArrowheads="1"/>
          </p:cNvSpPr>
          <p:nvPr/>
        </p:nvSpPr>
        <p:spPr bwMode="auto">
          <a:xfrm>
            <a:off x="304800" y="4191001"/>
            <a:ext cx="14316135" cy="4955203"/>
          </a:xfrm>
          <a:prstGeom prst="rect">
            <a:avLst/>
          </a:prstGeom>
          <a:noFill/>
          <a:ln w="38100">
            <a:solidFill>
              <a:srgbClr val="AB083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r>
              <a:rPr lang="en-US" altLang="zh-CN" sz="2800" b="1" u="sng" dirty="0">
                <a:solidFill>
                  <a:srgbClr val="E01932"/>
                </a:solidFill>
                <a:latin typeface="Helvetica" pitchFamily="2" charset="0"/>
              </a:rPr>
              <a:t>Abstract</a:t>
            </a:r>
            <a:endParaRPr lang="en-US" altLang="en-US" sz="2800" b="1" u="sng" dirty="0">
              <a:solidFill>
                <a:srgbClr val="E01932"/>
              </a:solidFill>
              <a:latin typeface="Helvetica" pitchFamily="2" charset="0"/>
            </a:endParaRPr>
          </a:p>
          <a:p>
            <a:pPr algn="just"/>
            <a:r>
              <a:rPr lang="en-US" altLang="en-US" sz="2400" dirty="0">
                <a:solidFill>
                  <a:srgbClr val="001E61"/>
                </a:solidFill>
                <a:latin typeface="Helvetica" pitchFamily="2" charset="0"/>
              </a:rPr>
              <a:t>Understanding the molecular changes underlying aging and identifying therapeutic targets for aging-related diseases is crucial for increasing health span. While many studies have explored linear changes during aging, the prevalence of aging-related diseases and mortality risk accelerates after specific time points, indicating the importance of studying nonlinear molecular changes. We conducted deep multi-omics profiling of a longitudinal human cohort aged 25 to 75 years. The analysis revealed consistent nonlinear patterns in molecular markers of aging, with significant dysregulation occurring at two major periods occurring at approximately </a:t>
            </a:r>
            <a:r>
              <a:rPr lang="en-US" altLang="en-US" sz="2400" b="1" dirty="0">
                <a:solidFill>
                  <a:srgbClr val="001E61"/>
                </a:solidFill>
                <a:latin typeface="Helvetica" pitchFamily="2" charset="0"/>
              </a:rPr>
              <a:t>40 and 60 </a:t>
            </a:r>
            <a:r>
              <a:rPr lang="en-US" altLang="en-US" sz="2400" dirty="0">
                <a:solidFill>
                  <a:srgbClr val="001E61"/>
                </a:solidFill>
                <a:latin typeface="Helvetica" pitchFamily="2" charset="0"/>
              </a:rPr>
              <a:t>years of chronological age. Functional pathways associated with these nonlinear changing molecules, such as immune regulation and carbohydrate metabolism, were also identified during the 60-year transition, indicating that functions and risks of aging-related diseases change nonlinearly across the human lifespan. Overall, this research provides significant biological insights through the global monitoring of nonlinear molecular changes during human aging.</a:t>
            </a:r>
            <a:endParaRPr lang="en-US" altLang="en-US" sz="2400" dirty="0">
              <a:solidFill>
                <a:srgbClr val="001E61"/>
              </a:solidFill>
              <a:latin typeface="Helvetica" pitchFamily="2" charset="0"/>
            </a:endParaRPr>
          </a:p>
        </p:txBody>
      </p:sp>
      <p:sp>
        <p:nvSpPr>
          <p:cNvPr id="15" name="Rectangle 14"/>
          <p:cNvSpPr/>
          <p:nvPr/>
        </p:nvSpPr>
        <p:spPr>
          <a:xfrm>
            <a:off x="291022" y="9296400"/>
            <a:ext cx="14329913" cy="8676797"/>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582470" y="9425969"/>
            <a:ext cx="9808713"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Study</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design</a:t>
            </a:r>
            <a:endParaRPr lang="en-US" altLang="zh-CN" sz="2800" b="1" u="sng" dirty="0">
              <a:solidFill>
                <a:srgbClr val="E01932"/>
              </a:solidFill>
              <a:latin typeface="Helvetica" pitchFamily="2" charset="0"/>
            </a:endParaRPr>
          </a:p>
        </p:txBody>
      </p:sp>
      <p:sp>
        <p:nvSpPr>
          <p:cNvPr id="18" name="Rectangle 17"/>
          <p:cNvSpPr/>
          <p:nvPr/>
        </p:nvSpPr>
        <p:spPr>
          <a:xfrm>
            <a:off x="291022" y="25838360"/>
            <a:ext cx="14337906" cy="6970498"/>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14859000" y="4207197"/>
            <a:ext cx="14337906"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Clustering reveals nonlinear changes in multi-omics profiling during human aging</a:t>
            </a:r>
            <a:endParaRPr lang="en-US" altLang="zh-CN" sz="2800" b="1" u="sng" dirty="0">
              <a:solidFill>
                <a:srgbClr val="E01932"/>
              </a:solidFill>
              <a:latin typeface="Helvetica" pitchFamily="2" charset="0"/>
            </a:endParaRPr>
          </a:p>
        </p:txBody>
      </p:sp>
      <p:sp>
        <p:nvSpPr>
          <p:cNvPr id="20" name="Rectangle 19"/>
          <p:cNvSpPr/>
          <p:nvPr/>
        </p:nvSpPr>
        <p:spPr>
          <a:xfrm>
            <a:off x="29292047" y="4191001"/>
            <a:ext cx="16123152" cy="12969490"/>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15267977" y="22615849"/>
            <a:ext cx="13519952"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Nonlinear alterations in function and disease risk during the aging process</a:t>
            </a:r>
            <a:endParaRPr lang="en-US" altLang="zh-CN" sz="2800" b="1" u="sng" dirty="0">
              <a:solidFill>
                <a:srgbClr val="E01932"/>
              </a:solidFill>
              <a:latin typeface="Helvetica" pitchFamily="2" charset="0"/>
            </a:endParaRPr>
          </a:p>
        </p:txBody>
      </p:sp>
      <p:sp>
        <p:nvSpPr>
          <p:cNvPr id="23" name="TextBox 22"/>
          <p:cNvSpPr txBox="1"/>
          <p:nvPr/>
        </p:nvSpPr>
        <p:spPr>
          <a:xfrm>
            <a:off x="29327138" y="4233277"/>
            <a:ext cx="15992208"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Uncovering waves of aging-related molecules and microbes across the human lifespan</a:t>
            </a:r>
            <a:endParaRPr lang="en-US" altLang="zh-CN" sz="2800" b="1" u="sng" dirty="0">
              <a:solidFill>
                <a:srgbClr val="E01932"/>
              </a:solidFill>
              <a:latin typeface="Helvetica" pitchFamily="2" charset="0"/>
            </a:endParaRPr>
          </a:p>
        </p:txBody>
      </p:sp>
      <p:sp>
        <p:nvSpPr>
          <p:cNvPr id="28" name="TextBox 1"/>
          <p:cNvSpPr txBox="1">
            <a:spLocks noChangeArrowheads="1"/>
          </p:cNvSpPr>
          <p:nvPr/>
        </p:nvSpPr>
        <p:spPr bwMode="auto">
          <a:xfrm>
            <a:off x="29330898" y="31070177"/>
            <a:ext cx="16084301" cy="1692771"/>
          </a:xfrm>
          <a:prstGeom prst="rect">
            <a:avLst/>
          </a:prstGeom>
          <a:noFill/>
          <a:ln w="38100">
            <a:solidFill>
              <a:srgbClr val="AB083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r>
              <a:rPr lang="en-US" altLang="zh-CN" sz="2800" b="1" u="sng" dirty="0">
                <a:solidFill>
                  <a:srgbClr val="E01932"/>
                </a:solidFill>
                <a:latin typeface="Helvetica" pitchFamily="2" charset="0"/>
              </a:rPr>
              <a:t>Acknowledgments</a:t>
            </a:r>
            <a:r>
              <a:rPr lang="en-US" altLang="zh-CN" sz="3200" b="1" u="sng" dirty="0">
                <a:solidFill>
                  <a:srgbClr val="E01932"/>
                </a:solidFill>
                <a:latin typeface="Helvetica" pitchFamily="2" charset="0"/>
              </a:rPr>
              <a:t> </a:t>
            </a:r>
            <a:endParaRPr lang="en-US" altLang="zh-CN" sz="3200" b="1" u="sng" dirty="0">
              <a:solidFill>
                <a:srgbClr val="E01932"/>
              </a:solidFill>
              <a:latin typeface="Helvetica" pitchFamily="2" charset="0"/>
            </a:endParaRPr>
          </a:p>
          <a:p>
            <a:pPr algn="just"/>
            <a:r>
              <a:rPr lang="en-US" altLang="en-US" sz="2400" dirty="0">
                <a:solidFill>
                  <a:srgbClr val="001E61"/>
                </a:solidFill>
                <a:latin typeface="Helvetica" pitchFamily="2" charset="0"/>
              </a:rPr>
              <a:t>We express our sincere gratitude to all the research participants in this study. We would also like to thank Mrs. Ada Yee Ki Chen and Mrs. Lisa Stainton for their valuable administrative assistance. </a:t>
            </a:r>
            <a:r>
              <a:rPr lang="en-US" altLang="zh-CN" sz="2400" dirty="0">
                <a:solidFill>
                  <a:srgbClr val="001E61"/>
                </a:solidFill>
                <a:latin typeface="Helvetica" pitchFamily="2" charset="0"/>
              </a:rPr>
              <a:t>W</a:t>
            </a:r>
            <a:r>
              <a:rPr lang="en-US" altLang="en-US" sz="2400" dirty="0">
                <a:solidFill>
                  <a:srgbClr val="001E61"/>
                </a:solidFill>
                <a:latin typeface="Helvetica" pitchFamily="2" charset="0"/>
              </a:rPr>
              <a:t>e are deeply grateful to Dr. Axel Brunger for his insightful comments. </a:t>
            </a:r>
            <a:r>
              <a:rPr lang="en-US" altLang="zh-CN" sz="2400" dirty="0">
                <a:solidFill>
                  <a:srgbClr val="001E61"/>
                </a:solidFill>
                <a:latin typeface="Helvetica" pitchFamily="2" charset="0"/>
              </a:rPr>
              <a:t>The NIH grants and the Stanford Data Science Initiative supported this work</a:t>
            </a:r>
            <a:r>
              <a:rPr lang="en-US" altLang="en-US" sz="2400" dirty="0">
                <a:solidFill>
                  <a:srgbClr val="001E61"/>
                </a:solidFill>
                <a:latin typeface="Helvetica" pitchFamily="2" charset="0"/>
              </a:rPr>
              <a:t>. </a:t>
            </a:r>
            <a:endParaRPr lang="en-US" altLang="en-US" sz="2400" dirty="0">
              <a:solidFill>
                <a:srgbClr val="001E61"/>
              </a:solidFill>
              <a:latin typeface="Helvetica" pitchFamily="2" charset="0"/>
            </a:endParaRPr>
          </a:p>
        </p:txBody>
      </p:sp>
      <p:pic>
        <p:nvPicPr>
          <p:cNvPr id="4" name="Picture 3"/>
          <p:cNvPicPr>
            <a:picLocks noChangeAspect="1"/>
          </p:cNvPicPr>
          <p:nvPr/>
        </p:nvPicPr>
        <p:blipFill>
          <a:blip r:embed="rId2"/>
          <a:stretch>
            <a:fillRect/>
          </a:stretch>
        </p:blipFill>
        <p:spPr>
          <a:xfrm>
            <a:off x="30556200" y="411065"/>
            <a:ext cx="7623071" cy="2734142"/>
          </a:xfrm>
          <a:prstGeom prst="rect">
            <a:avLst/>
          </a:prstGeom>
        </p:spPr>
      </p:pic>
      <p:pic>
        <p:nvPicPr>
          <p:cNvPr id="7"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3405" y="404893"/>
            <a:ext cx="5696217" cy="28407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26737" y="18205417"/>
            <a:ext cx="13120178"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Most of the molecules/microbes change nonlinearly during human aging</a:t>
            </a:r>
            <a:endParaRPr lang="en-US" altLang="zh-CN" sz="2800" b="1" u="sng" dirty="0">
              <a:solidFill>
                <a:srgbClr val="E01932"/>
              </a:solidFill>
              <a:latin typeface="Helvetica" pitchFamily="2" charset="0"/>
            </a:endParaRPr>
          </a:p>
        </p:txBody>
      </p:sp>
      <p:pic>
        <p:nvPicPr>
          <p:cNvPr id="2" name="Picture 1"/>
          <p:cNvPicPr>
            <a:picLocks noChangeAspect="1"/>
          </p:cNvPicPr>
          <p:nvPr/>
        </p:nvPicPr>
        <p:blipFill>
          <a:blip r:embed="rId4"/>
          <a:stretch>
            <a:fillRect/>
          </a:stretch>
        </p:blipFill>
        <p:spPr>
          <a:xfrm>
            <a:off x="540830" y="9962520"/>
            <a:ext cx="13891992" cy="8059672"/>
          </a:xfrm>
          <a:prstGeom prst="rect">
            <a:avLst/>
          </a:prstGeom>
        </p:spPr>
      </p:pic>
      <p:pic>
        <p:nvPicPr>
          <p:cNvPr id="9" name="Picture 8"/>
          <p:cNvPicPr>
            <a:picLocks noChangeAspect="1"/>
          </p:cNvPicPr>
          <p:nvPr/>
        </p:nvPicPr>
        <p:blipFill>
          <a:blip r:embed="rId5"/>
          <a:stretch>
            <a:fillRect/>
          </a:stretch>
        </p:blipFill>
        <p:spPr>
          <a:xfrm>
            <a:off x="419452" y="18681615"/>
            <a:ext cx="14134748" cy="7073985"/>
          </a:xfrm>
          <a:prstGeom prst="rect">
            <a:avLst/>
          </a:prstGeom>
        </p:spPr>
      </p:pic>
      <p:sp>
        <p:nvSpPr>
          <p:cNvPr id="10" name="Rectangle 9"/>
          <p:cNvSpPr/>
          <p:nvPr/>
        </p:nvSpPr>
        <p:spPr>
          <a:xfrm>
            <a:off x="283029" y="18082111"/>
            <a:ext cx="14337906" cy="7632943"/>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139035" y="26016810"/>
            <a:ext cx="12695583"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Multi-omics data could serve as reliable indicators of the aging process</a:t>
            </a:r>
            <a:endParaRPr lang="en-US" altLang="zh-CN" sz="2800" b="1" u="sng" dirty="0">
              <a:solidFill>
                <a:srgbClr val="E01932"/>
              </a:solidFill>
              <a:latin typeface="Helvetica" pitchFamily="2" charset="0"/>
            </a:endParaRPr>
          </a:p>
        </p:txBody>
      </p:sp>
      <p:pic>
        <p:nvPicPr>
          <p:cNvPr id="16" name="Picture 15"/>
          <p:cNvPicPr>
            <a:picLocks noChangeAspect="1"/>
          </p:cNvPicPr>
          <p:nvPr/>
        </p:nvPicPr>
        <p:blipFill>
          <a:blip r:embed="rId6"/>
          <a:stretch>
            <a:fillRect/>
          </a:stretch>
        </p:blipFill>
        <p:spPr>
          <a:xfrm>
            <a:off x="596100" y="26718480"/>
            <a:ext cx="13781453" cy="5950208"/>
          </a:xfrm>
          <a:prstGeom prst="rect">
            <a:avLst/>
          </a:prstGeom>
        </p:spPr>
      </p:pic>
      <p:sp>
        <p:nvSpPr>
          <p:cNvPr id="29" name="Rectangle 28"/>
          <p:cNvSpPr/>
          <p:nvPr/>
        </p:nvSpPr>
        <p:spPr>
          <a:xfrm>
            <a:off x="14810960" y="22572535"/>
            <a:ext cx="14337906" cy="10228693"/>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29305826" y="17389652"/>
            <a:ext cx="16123152" cy="13497275"/>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p:cNvPicPr>
            <a:picLocks noChangeAspect="1"/>
          </p:cNvPicPr>
          <p:nvPr/>
        </p:nvPicPr>
        <p:blipFill>
          <a:blip r:embed="rId7"/>
          <a:stretch>
            <a:fillRect/>
          </a:stretch>
        </p:blipFill>
        <p:spPr>
          <a:xfrm>
            <a:off x="15344388" y="4880154"/>
            <a:ext cx="13367131" cy="8940353"/>
          </a:xfrm>
          <a:prstGeom prst="rect">
            <a:avLst/>
          </a:prstGeom>
        </p:spPr>
      </p:pic>
      <p:pic>
        <p:nvPicPr>
          <p:cNvPr id="32" name="Picture 31"/>
          <p:cNvPicPr>
            <a:picLocks noChangeAspect="1"/>
          </p:cNvPicPr>
          <p:nvPr/>
        </p:nvPicPr>
        <p:blipFill>
          <a:blip r:embed="rId8"/>
          <a:stretch>
            <a:fillRect/>
          </a:stretch>
        </p:blipFill>
        <p:spPr>
          <a:xfrm>
            <a:off x="15467801" y="23360545"/>
            <a:ext cx="13120304" cy="9444671"/>
          </a:xfrm>
          <a:prstGeom prst="rect">
            <a:avLst/>
          </a:prstGeom>
        </p:spPr>
      </p:pic>
      <p:pic>
        <p:nvPicPr>
          <p:cNvPr id="33" name="Picture 32"/>
          <p:cNvPicPr>
            <a:picLocks noChangeAspect="1"/>
          </p:cNvPicPr>
          <p:nvPr/>
        </p:nvPicPr>
        <p:blipFill>
          <a:blip r:embed="rId9"/>
          <a:stretch>
            <a:fillRect/>
          </a:stretch>
        </p:blipFill>
        <p:spPr>
          <a:xfrm>
            <a:off x="29857857" y="5095164"/>
            <a:ext cx="14930770" cy="11506534"/>
          </a:xfrm>
          <a:prstGeom prst="rect">
            <a:avLst/>
          </a:prstGeom>
        </p:spPr>
      </p:pic>
      <p:pic>
        <p:nvPicPr>
          <p:cNvPr id="34" name="Picture 33"/>
          <p:cNvPicPr>
            <a:picLocks noChangeAspect="1"/>
          </p:cNvPicPr>
          <p:nvPr/>
        </p:nvPicPr>
        <p:blipFill>
          <a:blip r:embed="rId10"/>
          <a:stretch>
            <a:fillRect/>
          </a:stretch>
        </p:blipFill>
        <p:spPr>
          <a:xfrm>
            <a:off x="30299939" y="18205417"/>
            <a:ext cx="14046606" cy="12506178"/>
          </a:xfrm>
          <a:prstGeom prst="rect">
            <a:avLst/>
          </a:prstGeom>
        </p:spPr>
      </p:pic>
      <p:pic>
        <p:nvPicPr>
          <p:cNvPr id="35" name="Picture 34"/>
          <p:cNvPicPr>
            <a:picLocks noChangeAspect="1"/>
          </p:cNvPicPr>
          <p:nvPr/>
        </p:nvPicPr>
        <p:blipFill>
          <a:blip r:embed="rId11"/>
          <a:stretch>
            <a:fillRect/>
          </a:stretch>
        </p:blipFill>
        <p:spPr>
          <a:xfrm>
            <a:off x="18212917" y="14903830"/>
            <a:ext cx="7995855" cy="7459446"/>
          </a:xfrm>
          <a:prstGeom prst="rect">
            <a:avLst/>
          </a:prstGeom>
        </p:spPr>
      </p:pic>
      <p:sp>
        <p:nvSpPr>
          <p:cNvPr id="36" name="Rectangle 35"/>
          <p:cNvSpPr/>
          <p:nvPr/>
        </p:nvSpPr>
        <p:spPr>
          <a:xfrm>
            <a:off x="14799245" y="14352243"/>
            <a:ext cx="14337906" cy="8059673"/>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4784918" y="4206488"/>
            <a:ext cx="14337906" cy="9952446"/>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29261856" y="17485774"/>
            <a:ext cx="16122773" cy="536393"/>
          </a:xfrm>
          <a:prstGeom prst="rect">
            <a:avLst/>
          </a:prstGeom>
          <a:noFill/>
        </p:spPr>
        <p:txBody>
          <a:bodyPr wrap="square">
            <a:spAutoFit/>
          </a:bodyPr>
          <a:lstStyle/>
          <a:p>
            <a:pPr algn="ctr"/>
            <a:r>
              <a:rPr lang="en-US" altLang="zh-CN" sz="2800" b="1" u="sng" dirty="0">
                <a:solidFill>
                  <a:srgbClr val="E01932"/>
                </a:solidFill>
                <a:latin typeface="Helvetica" pitchFamily="2" charset="0"/>
              </a:rPr>
              <a:t>Functional analysis of aging-related waves of molecules across the human lifespan</a:t>
            </a:r>
            <a:endParaRPr lang="en-US" altLang="zh-CN" sz="2800" b="1" u="sng" dirty="0">
              <a:solidFill>
                <a:srgbClr val="E01932"/>
              </a:solidFill>
              <a:latin typeface="Helvetica" pitchFamily="2" charset="0"/>
            </a:endParaRPr>
          </a:p>
        </p:txBody>
      </p:sp>
      <p:sp>
        <p:nvSpPr>
          <p:cNvPr id="39" name="TextBox 38"/>
          <p:cNvSpPr txBox="1"/>
          <p:nvPr/>
        </p:nvSpPr>
        <p:spPr>
          <a:xfrm>
            <a:off x="15450868" y="14366427"/>
            <a:ext cx="13519952"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Module</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annotation</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of</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enriched</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pathway</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analysis</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results</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(MAPA)</a:t>
            </a:r>
            <a:endParaRPr lang="en-US" altLang="zh-CN" sz="2800" b="1" u="sng" dirty="0">
              <a:solidFill>
                <a:srgbClr val="E01932"/>
              </a:solidFill>
              <a:latin typeface="Helvetica"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 5"/>
          <p:cNvSpPr/>
          <p:nvPr/>
        </p:nvSpPr>
        <p:spPr>
          <a:xfrm>
            <a:off x="-762000" y="0"/>
            <a:ext cx="30133290" cy="3907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8373" tIns="39187" rIns="78373" bIns="39187" anchor="ctr"/>
          <a:p>
            <a:pPr algn="ctr" defTabSz="3134995">
              <a:defRPr/>
            </a:pPr>
            <a:r>
              <a:rPr lang="en-US" sz="4800" b="1" dirty="0">
                <a:solidFill>
                  <a:srgbClr val="5B044A"/>
                </a:solidFill>
                <a:latin typeface="Helvetica" pitchFamily="2" charset="0"/>
              </a:rPr>
              <a:t>The Comprehensive Effects of Multi-site Microbiome on Plasma Metabolome</a:t>
            </a:r>
            <a:endParaRPr lang="en-US" sz="4800" b="1" dirty="0">
              <a:solidFill>
                <a:srgbClr val="5B044A"/>
              </a:solidFill>
              <a:latin typeface="Helvetica" pitchFamily="2" charset="0"/>
            </a:endParaRPr>
          </a:p>
          <a:p>
            <a:pPr algn="ctr" defTabSz="3134995">
              <a:defRPr/>
            </a:pPr>
            <a:r>
              <a:rPr lang="en-US" altLang="zh-CN" sz="4000" dirty="0">
                <a:solidFill>
                  <a:schemeClr val="tx1"/>
                </a:solidFill>
                <a:latin typeface="Helvetica" pitchFamily="2" charset="0"/>
              </a:rPr>
              <a:t>Jingxiang Zhang</a:t>
            </a:r>
            <a:r>
              <a:rPr lang="en-US" altLang="zh-CN" sz="4000" baseline="30000" dirty="0">
                <a:solidFill>
                  <a:schemeClr val="tx1"/>
                </a:solidFill>
                <a:latin typeface="Helvetica" pitchFamily="2" charset="0"/>
              </a:rPr>
              <a:t>1,2</a:t>
            </a:r>
            <a:r>
              <a:rPr lang="en-US" altLang="zh-CN" sz="4000" dirty="0">
                <a:solidFill>
                  <a:schemeClr val="tx1"/>
                </a:solidFill>
                <a:latin typeface="Helvetica" pitchFamily="2" charset="0"/>
              </a:rPr>
              <a:t>, Sunny Wong</a:t>
            </a:r>
            <a:r>
              <a:rPr lang="en-US" altLang="zh-CN" sz="4000" baseline="30000" dirty="0">
                <a:solidFill>
                  <a:schemeClr val="tx1"/>
                </a:solidFill>
                <a:latin typeface="Helvetica" pitchFamily="2" charset="0"/>
              </a:rPr>
              <a:t>1</a:t>
            </a:r>
            <a:r>
              <a:rPr lang="en-US" altLang="zh-CN" sz="4000" dirty="0">
                <a:solidFill>
                  <a:schemeClr val="tx1"/>
                </a:solidFill>
                <a:latin typeface="Helvetica" pitchFamily="2" charset="0"/>
              </a:rPr>
              <a:t>, Chao Jiang, Xiaotao Shen</a:t>
            </a:r>
            <a:r>
              <a:rPr lang="en-US" altLang="zh-CN" sz="4000" baseline="30000" dirty="0">
                <a:solidFill>
                  <a:schemeClr val="tx1"/>
                </a:solidFill>
                <a:latin typeface="Helvetica" pitchFamily="2" charset="0"/>
              </a:rPr>
              <a:t>1,2,3*</a:t>
            </a:r>
            <a:r>
              <a:rPr lang="en-US" altLang="zh-CN" sz="4000" dirty="0">
                <a:solidFill>
                  <a:schemeClr val="tx1"/>
                </a:solidFill>
                <a:latin typeface="Helvetica" pitchFamily="2" charset="0"/>
              </a:rPr>
              <a:t> </a:t>
            </a:r>
            <a:endParaRPr lang="en-US" altLang="zh-CN" sz="4000" dirty="0">
              <a:solidFill>
                <a:schemeClr val="tx1"/>
              </a:solidFill>
              <a:latin typeface="Helvetica" pitchFamily="2" charset="0"/>
            </a:endParaRPr>
          </a:p>
          <a:p>
            <a:pPr algn="ctr" defTabSz="3134995">
              <a:defRPr/>
            </a:pPr>
            <a:r>
              <a:rPr lang="en-US" altLang="zh-CN" sz="4000" dirty="0">
                <a:solidFill>
                  <a:schemeClr val="tx1"/>
                </a:solidFill>
                <a:latin typeface="Helvetica" pitchFamily="2" charset="0"/>
              </a:rPr>
              <a:t>Lee Kong Chian School of Medicine, Nanyang Technological University, Singapore, </a:t>
            </a:r>
            <a:r>
              <a:rPr lang="en-US" altLang="zh-CN" sz="4000" dirty="0">
                <a:solidFill>
                  <a:srgbClr val="5B044B"/>
                </a:solidFill>
                <a:latin typeface="Helvetica" pitchFamily="2" charset="0"/>
              </a:rPr>
              <a:t>Singapore</a:t>
            </a:r>
            <a:r>
              <a:rPr lang="en-US" altLang="zh-CN" sz="4000" dirty="0">
                <a:solidFill>
                  <a:schemeClr val="tx1"/>
                </a:solidFill>
                <a:latin typeface="Helvetica" pitchFamily="2" charset="0"/>
              </a:rPr>
              <a:t>. </a:t>
            </a:r>
            <a:endParaRPr lang="en-US" altLang="zh-CN" sz="4000" dirty="0">
              <a:solidFill>
                <a:schemeClr val="tx1"/>
              </a:solidFill>
              <a:latin typeface="Helvetica" pitchFamily="2" charset="0"/>
            </a:endParaRPr>
          </a:p>
          <a:p>
            <a:pPr algn="ctr" defTabSz="3134995">
              <a:defRPr/>
            </a:pPr>
            <a:r>
              <a:rPr lang="en-US" altLang="zh-CN" sz="4000" dirty="0">
                <a:solidFill>
                  <a:schemeClr val="tx1"/>
                </a:solidFill>
                <a:latin typeface="Helvetica" pitchFamily="2" charset="0"/>
              </a:rPr>
              <a:t>School of Chemistry, Chemical Engineering and Biotechnology, Nanyang Technological University, Singapore, Singapore.</a:t>
            </a:r>
            <a:endParaRPr lang="en-US" altLang="zh-CN" sz="4000" dirty="0">
              <a:solidFill>
                <a:schemeClr val="tx1"/>
              </a:solidFill>
              <a:latin typeface="Helvetica" pitchFamily="2" charset="0"/>
            </a:endParaRPr>
          </a:p>
          <a:p>
            <a:pPr algn="ctr" defTabSz="3134995">
              <a:defRPr/>
            </a:pPr>
            <a:r>
              <a:rPr lang="en-US" altLang="zh-CN" sz="4000" dirty="0">
                <a:solidFill>
                  <a:schemeClr val="tx1"/>
                </a:solidFill>
                <a:latin typeface="Helvetica" pitchFamily="2" charset="0"/>
              </a:rPr>
              <a:t>Singapore Phenome Center, Nanyang Technological University, Singapore, Singapore.</a:t>
            </a:r>
            <a:endParaRPr lang="en-US" altLang="zh-CN" sz="4000" dirty="0">
              <a:solidFill>
                <a:schemeClr val="tx1"/>
              </a:solidFill>
              <a:latin typeface="Helvetica" pitchFamily="2" charset="0"/>
            </a:endParaRPr>
          </a:p>
        </p:txBody>
      </p:sp>
      <p:cxnSp>
        <p:nvCxnSpPr>
          <p:cNvPr id="8" name="Straight Connector 7"/>
          <p:cNvCxnSpPr/>
          <p:nvPr/>
        </p:nvCxnSpPr>
        <p:spPr>
          <a:xfrm>
            <a:off x="304800" y="3886200"/>
            <a:ext cx="45110399" cy="0"/>
          </a:xfrm>
          <a:prstGeom prst="line">
            <a:avLst/>
          </a:prstGeom>
          <a:ln w="76200">
            <a:solidFill>
              <a:srgbClr val="5B044A"/>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1"/>
          <a:srcRect l="4901" t="14239" r="3323" b="19905"/>
          <a:stretch>
            <a:fillRect/>
          </a:stretch>
        </p:blipFill>
        <p:spPr>
          <a:xfrm>
            <a:off x="28583255" y="381000"/>
            <a:ext cx="16831945" cy="3023235"/>
          </a:xfrm>
          <a:prstGeom prst="rect">
            <a:avLst/>
          </a:prstGeom>
        </p:spPr>
      </p:pic>
      <p:sp>
        <p:nvSpPr>
          <p:cNvPr id="14" name="TextBox 1"/>
          <p:cNvSpPr txBox="1">
            <a:spLocks noChangeArrowheads="1"/>
          </p:cNvSpPr>
          <p:nvPr/>
        </p:nvSpPr>
        <p:spPr bwMode="auto">
          <a:xfrm>
            <a:off x="304800" y="4191000"/>
            <a:ext cx="14986000" cy="7170420"/>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r>
              <a:rPr lang="en-US" altLang="zh-CN" sz="2800" b="1" u="sng" dirty="0">
                <a:solidFill>
                  <a:srgbClr val="5B044B"/>
                </a:solidFill>
                <a:latin typeface="Helvetica" pitchFamily="2" charset="0"/>
              </a:rPr>
              <a:t>Abstract</a:t>
            </a:r>
            <a:endParaRPr lang="en-US" altLang="zh-CN" sz="2800" b="1" u="sng" dirty="0">
              <a:solidFill>
                <a:srgbClr val="5B044B"/>
              </a:solidFill>
              <a:latin typeface="Helvetica" pitchFamily="2" charset="0"/>
            </a:endParaRPr>
          </a:p>
          <a:p>
            <a:pPr algn="just"/>
            <a:r>
              <a:rPr lang="en-US" altLang="en-US" sz="2400" dirty="0">
                <a:solidFill>
                  <a:schemeClr val="tx1"/>
                </a:solidFill>
                <a:latin typeface="Helvetica" pitchFamily="2" charset="0"/>
                <a:cs typeface="Helvetica" pitchFamily="2" charset="0"/>
              </a:rPr>
              <a:t>  Circulating metabolites in human blood are critical for the health of various organs throughout the body. Current research has established that blood metabolites are influenced by a combination of host genetics, diet, and gut microbiota, with the gut microbiome playing a particularly crucial role. Beyond the gut microbiome, humans harbor diverse microbial communities at other sites, including the oral cavity, skin, and respiratory tract. However, whether these different microbial communities collectively shape the blood metabolome remains unclear.To address this knowledge gap, we investigated the combined influence of microbiomes from four body sites (gut, oral cavity, skin, and nasal cavity) on the plasma metabolome using the iPOP cohort. Most of the significant associations we identified were subsequently validated in external datasets. Our results demonstrate that the plasma metabolome is collectively influenced by microbial communities from all four body sites, with multiple metabolites strongly correlated with microbial diversity.Further analysis revealed that the gut microbiome exerts a stronger influence on plasma metabolites compared to the other three body sites, showing particularly robust associations with microbially-derived metabolites (such as p-cresol and PAGln). Importantly, we identified numerous metabolites jointly influenced by both gut and oral microbiomes, particularly those involved in tryptophan and phenylalanine metabolic pathways. Significant interaction and mediation effects were observed between oral and gut bacteria on these metabolites. These findings elucidate the intimate connections between human microbiomes and the circulating metabolome, as well as the systematic characteristics of how microbiomes from different body sites influence metabolites.</a:t>
            </a:r>
            <a:endParaRPr lang="en-US" altLang="en-US" sz="2400" dirty="0">
              <a:solidFill>
                <a:schemeClr val="tx1"/>
              </a:solidFill>
              <a:latin typeface="Helvetica" pitchFamily="2" charset="0"/>
              <a:cs typeface="Helvetica" pitchFamily="2" charset="0"/>
            </a:endParaRPr>
          </a:p>
        </p:txBody>
      </p:sp>
      <p:sp>
        <p:nvSpPr>
          <p:cNvPr id="15" name="TextBox 1"/>
          <p:cNvSpPr txBox="1">
            <a:spLocks noChangeArrowheads="1"/>
          </p:cNvSpPr>
          <p:nvPr/>
        </p:nvSpPr>
        <p:spPr bwMode="auto">
          <a:xfrm>
            <a:off x="228600" y="11893550"/>
            <a:ext cx="15061565" cy="8961755"/>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r>
              <a:rPr lang="en-US" altLang="zh-CN" sz="2400" b="1" u="sng" dirty="0">
                <a:solidFill>
                  <a:srgbClr val="5B044B"/>
                </a:solidFill>
                <a:latin typeface="Helvetica" pitchFamily="2" charset="0"/>
                <a:sym typeface="+mn-ea"/>
              </a:rPr>
              <a:t>Study Design</a:t>
            </a:r>
            <a:endParaRPr lang="en-US" altLang="zh-CN" sz="2400" b="1" u="sng" dirty="0">
              <a:solidFill>
                <a:srgbClr val="5B044B"/>
              </a:solidFill>
              <a:latin typeface="Helvetica" pitchFamily="2" charset="0"/>
              <a:sym typeface="+mn-ea"/>
            </a:endParaRPr>
          </a:p>
        </p:txBody>
      </p:sp>
      <p:sp>
        <p:nvSpPr>
          <p:cNvPr id="16" name="文本框 15"/>
          <p:cNvSpPr txBox="1"/>
          <p:nvPr/>
        </p:nvSpPr>
        <p:spPr>
          <a:xfrm>
            <a:off x="762000" y="19354800"/>
            <a:ext cx="13300075" cy="460375"/>
          </a:xfrm>
          <a:prstGeom prst="rect">
            <a:avLst/>
          </a:prstGeom>
          <a:noFill/>
        </p:spPr>
        <p:txBody>
          <a:bodyPr wrap="square" rtlCol="0">
            <a:spAutoFit/>
          </a:bodyPr>
          <a:p>
            <a:r>
              <a:rPr lang="en-US" altLang="zh-CN" sz="2400">
                <a:latin typeface="Helvetica Regular" charset="0"/>
                <a:cs typeface="Helvetica Regular" charset="0"/>
              </a:rPr>
              <a:t>We collected 3 hon</a:t>
            </a:r>
            <a:endParaRPr lang="en-US" altLang="zh-CN" sz="2400">
              <a:latin typeface="Helvetica Regular" charset="0"/>
              <a:cs typeface="Helvetica Regular" charset="0"/>
            </a:endParaRPr>
          </a:p>
        </p:txBody>
      </p:sp>
      <p:pic>
        <p:nvPicPr>
          <p:cNvPr id="18" name="图片 17"/>
          <p:cNvPicPr>
            <a:picLocks noChangeAspect="1"/>
          </p:cNvPicPr>
          <p:nvPr/>
        </p:nvPicPr>
        <p:blipFill>
          <a:blip r:embed="rId2"/>
          <a:stretch>
            <a:fillRect/>
          </a:stretch>
        </p:blipFill>
        <p:spPr>
          <a:xfrm>
            <a:off x="457200" y="21259800"/>
            <a:ext cx="10649585" cy="8032750"/>
          </a:xfrm>
          <a:prstGeom prst="rect">
            <a:avLst/>
          </a:prstGeom>
        </p:spPr>
      </p:pic>
      <p:pic>
        <p:nvPicPr>
          <p:cNvPr id="19" name="图片 18"/>
          <p:cNvPicPr>
            <a:picLocks noChangeAspect="1"/>
          </p:cNvPicPr>
          <p:nvPr/>
        </p:nvPicPr>
        <p:blipFill>
          <a:blip r:embed="rId3"/>
          <a:stretch>
            <a:fillRect/>
          </a:stretch>
        </p:blipFill>
        <p:spPr>
          <a:xfrm>
            <a:off x="455295" y="12420600"/>
            <a:ext cx="14554200" cy="6193790"/>
          </a:xfrm>
          <a:prstGeom prst="rect">
            <a:avLst/>
          </a:prstGeom>
        </p:spPr>
      </p:pic>
      <p:sp>
        <p:nvSpPr>
          <p:cNvPr id="20" name="TextBox 1"/>
          <p:cNvSpPr txBox="1">
            <a:spLocks noChangeArrowheads="1"/>
          </p:cNvSpPr>
          <p:nvPr/>
        </p:nvSpPr>
        <p:spPr bwMode="auto">
          <a:xfrm>
            <a:off x="228600" y="21336000"/>
            <a:ext cx="15070455" cy="11259820"/>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endParaRPr lang="en-US" altLang="en-US" sz="2400" dirty="0">
              <a:solidFill>
                <a:schemeClr val="tx1"/>
              </a:solidFill>
              <a:latin typeface="Helvetica" pitchFamily="2" charset="0"/>
            </a:endParaRPr>
          </a:p>
        </p:txBody>
      </p:sp>
      <p:pic>
        <p:nvPicPr>
          <p:cNvPr id="29" name="图片 28"/>
          <p:cNvPicPr>
            <a:picLocks noChangeAspect="1"/>
          </p:cNvPicPr>
          <p:nvPr/>
        </p:nvPicPr>
        <p:blipFill>
          <a:blip r:embed="rId4"/>
          <a:stretch>
            <a:fillRect/>
          </a:stretch>
        </p:blipFill>
        <p:spPr>
          <a:xfrm>
            <a:off x="7924800" y="27432000"/>
            <a:ext cx="6241415" cy="4168775"/>
          </a:xfrm>
          <a:prstGeom prst="rect">
            <a:avLst/>
          </a:prstGeom>
        </p:spPr>
      </p:pic>
      <p:pic>
        <p:nvPicPr>
          <p:cNvPr id="30" name="图片 29"/>
          <p:cNvPicPr>
            <a:picLocks noChangeAspect="1"/>
          </p:cNvPicPr>
          <p:nvPr/>
        </p:nvPicPr>
        <p:blipFill>
          <a:blip r:embed="rId5"/>
          <a:stretch>
            <a:fillRect/>
          </a:stretch>
        </p:blipFill>
        <p:spPr>
          <a:xfrm>
            <a:off x="15697200" y="4419600"/>
            <a:ext cx="14145895" cy="8074025"/>
          </a:xfrm>
          <a:prstGeom prst="rect">
            <a:avLst/>
          </a:prstGeom>
        </p:spPr>
      </p:pic>
      <p:sp>
        <p:nvSpPr>
          <p:cNvPr id="31" name="TextBox 1"/>
          <p:cNvSpPr txBox="1">
            <a:spLocks noChangeArrowheads="1"/>
          </p:cNvSpPr>
          <p:nvPr/>
        </p:nvSpPr>
        <p:spPr bwMode="auto">
          <a:xfrm>
            <a:off x="15621000" y="4237355"/>
            <a:ext cx="14554200" cy="8796655"/>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endParaRPr lang="en-US" altLang="zh-CN" sz="2400" b="1" u="sng" dirty="0">
              <a:solidFill>
                <a:srgbClr val="5B044B"/>
              </a:solidFill>
              <a:latin typeface="Helvetica" pitchFamily="2" charset="0"/>
              <a:sym typeface="+mn-ea"/>
            </a:endParaRPr>
          </a:p>
        </p:txBody>
      </p:sp>
      <p:sp>
        <p:nvSpPr>
          <p:cNvPr id="32" name="TextBox 1"/>
          <p:cNvSpPr txBox="1">
            <a:spLocks noChangeArrowheads="1"/>
          </p:cNvSpPr>
          <p:nvPr/>
        </p:nvSpPr>
        <p:spPr bwMode="auto">
          <a:xfrm>
            <a:off x="30786705" y="4241800"/>
            <a:ext cx="14554200" cy="13846810"/>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endParaRPr lang="en-US" altLang="zh-CN" sz="2400" b="1" u="sng" dirty="0">
              <a:solidFill>
                <a:srgbClr val="5B044B"/>
              </a:solidFill>
              <a:latin typeface="Helvetica" pitchFamily="2" charset="0"/>
              <a:sym typeface="+mn-ea"/>
            </a:endParaRPr>
          </a:p>
        </p:txBody>
      </p:sp>
      <p:pic>
        <p:nvPicPr>
          <p:cNvPr id="33" name="图片 32"/>
          <p:cNvPicPr>
            <a:picLocks noChangeAspect="1"/>
          </p:cNvPicPr>
          <p:nvPr/>
        </p:nvPicPr>
        <p:blipFill>
          <a:blip r:embed="rId6"/>
          <a:stretch>
            <a:fillRect/>
          </a:stretch>
        </p:blipFill>
        <p:spPr>
          <a:xfrm>
            <a:off x="15707995" y="13134975"/>
            <a:ext cx="14316075" cy="19197955"/>
          </a:xfrm>
          <a:prstGeom prst="rect">
            <a:avLst/>
          </a:prstGeom>
        </p:spPr>
      </p:pic>
      <p:pic>
        <p:nvPicPr>
          <p:cNvPr id="37" name="图片 36"/>
          <p:cNvPicPr>
            <a:picLocks noChangeAspect="1"/>
          </p:cNvPicPr>
          <p:nvPr/>
        </p:nvPicPr>
        <p:blipFill>
          <a:blip r:embed="rId7"/>
          <a:stretch>
            <a:fillRect/>
          </a:stretch>
        </p:blipFill>
        <p:spPr>
          <a:xfrm>
            <a:off x="31089600" y="4572000"/>
            <a:ext cx="14036040" cy="12865100"/>
          </a:xfrm>
          <a:prstGeom prst="rect">
            <a:avLst/>
          </a:prstGeom>
        </p:spPr>
      </p:pic>
      <p:pic>
        <p:nvPicPr>
          <p:cNvPr id="38" name="图片 37"/>
          <p:cNvPicPr>
            <a:picLocks noChangeAspect="1"/>
          </p:cNvPicPr>
          <p:nvPr/>
        </p:nvPicPr>
        <p:blipFill>
          <a:blip r:embed="rId8"/>
          <a:stretch>
            <a:fillRect/>
          </a:stretch>
        </p:blipFill>
        <p:spPr>
          <a:xfrm>
            <a:off x="31089600" y="19888200"/>
            <a:ext cx="14226540" cy="9627870"/>
          </a:xfrm>
          <a:prstGeom prst="rect">
            <a:avLst/>
          </a:prstGeom>
        </p:spPr>
      </p:pic>
      <p:sp>
        <p:nvSpPr>
          <p:cNvPr id="39" name="TextBox 1"/>
          <p:cNvSpPr txBox="1">
            <a:spLocks noChangeArrowheads="1"/>
          </p:cNvSpPr>
          <p:nvPr/>
        </p:nvSpPr>
        <p:spPr bwMode="auto">
          <a:xfrm>
            <a:off x="30753685" y="18364200"/>
            <a:ext cx="14554200" cy="14326870"/>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endParaRPr lang="en-US" altLang="zh-CN" sz="2400" b="1" u="sng" dirty="0">
              <a:solidFill>
                <a:srgbClr val="5B044B"/>
              </a:solidFill>
              <a:latin typeface="Helvetica" pitchFamily="2" charset="0"/>
              <a:sym typeface="+mn-ea"/>
            </a:endParaRPr>
          </a:p>
        </p:txBody>
      </p:sp>
      <p:sp>
        <p:nvSpPr>
          <p:cNvPr id="40" name="TextBox 1"/>
          <p:cNvSpPr txBox="1">
            <a:spLocks noChangeArrowheads="1"/>
          </p:cNvSpPr>
          <p:nvPr/>
        </p:nvSpPr>
        <p:spPr bwMode="auto">
          <a:xfrm>
            <a:off x="15624810" y="13208635"/>
            <a:ext cx="14554200" cy="19446240"/>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endParaRPr lang="en-US" altLang="zh-CN" sz="2400" b="1" u="sng" dirty="0">
              <a:solidFill>
                <a:srgbClr val="5B044B"/>
              </a:solidFill>
              <a:latin typeface="Helvetica" pitchFamily="2" charset="0"/>
              <a:sym typeface="+mn-ea"/>
            </a:endParaRPr>
          </a:p>
        </p:txBody>
      </p:sp>
    </p:spTree>
  </p:cSld>
  <p:clrMapOvr>
    <a:masterClrMapping/>
  </p:clrMapOvr>
</p:sld>
</file>

<file path=ppt/tags/tag1.xml><?xml version="1.0" encoding="utf-8"?>
<p:tagLst xmlns:p="http://schemas.openxmlformats.org/presentationml/2006/main">
  <p:tag name="commondata" val="eyJoZGlkIjoiN2YwZTIyMzBiMDdkYzc2ZDBjN2NhMjI0N2Q2Y2Y2MWE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4629</Words>
  <Application>WPS 演示</Application>
  <PresentationFormat>Custom</PresentationFormat>
  <Paragraphs>41</Paragraphs>
  <Slides>2</Slides>
  <Notes>1</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vt:i4>
      </vt:variant>
    </vt:vector>
  </HeadingPairs>
  <TitlesOfParts>
    <vt:vector size="29" baseType="lpstr">
      <vt:lpstr>Arial</vt:lpstr>
      <vt:lpstr>SimSun</vt:lpstr>
      <vt:lpstr>Wingdings</vt:lpstr>
      <vt:lpstr>Helvetica</vt:lpstr>
      <vt:lpstr>PMingLiU</vt:lpstr>
      <vt:lpstr>宋体-繁</vt:lpstr>
      <vt:lpstr>Calibri</vt:lpstr>
      <vt:lpstr>Helvetica Neue</vt:lpstr>
      <vt:lpstr>Microsoft YaHei</vt:lpstr>
      <vt:lpstr>汉仪旗黑</vt:lpstr>
      <vt:lpstr>SimSun</vt:lpstr>
      <vt:lpstr>Arial Unicode MS</vt:lpstr>
      <vt:lpstr>汉仪书宋二KW</vt:lpstr>
      <vt:lpstr>等线</vt:lpstr>
      <vt:lpstr>汉仪中等线KW</vt:lpstr>
      <vt:lpstr>PMingLiU</vt:lpstr>
      <vt:lpstr>Times New Roman Regular</vt:lpstr>
      <vt:lpstr>汉仪楷体KW</vt:lpstr>
      <vt:lpstr>汉仪旗黑KW</vt:lpstr>
      <vt:lpstr>Heiti TC Light</vt:lpstr>
      <vt:lpstr>儷宋 Pro</vt:lpstr>
      <vt:lpstr>Big Caslon</vt:lpstr>
      <vt:lpstr>BIZ UDGothic Regular</vt:lpstr>
      <vt:lpstr>BIZ UDGothic Bold</vt:lpstr>
      <vt:lpstr>Helvetica Regular</vt:lpstr>
      <vt:lpstr>Helvetica Oblique</vt:lpstr>
      <vt:lpstr>Office Theme</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 Christina</dc:creator>
  <cp:lastModifiedBy>香彬</cp:lastModifiedBy>
  <cp:revision>370</cp:revision>
  <dcterms:created xsi:type="dcterms:W3CDTF">2025-04-04T09:55:07Z</dcterms:created>
  <dcterms:modified xsi:type="dcterms:W3CDTF">2025-04-04T09:55:07Z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BA0AD6ACA5C9D0797BACEF676F1E3A03_43</vt:lpwstr>
  </property>
  <property fmtid="{D5CDD505-2E9C-101B-9397-08002B2CF9AE}" pid="3" name="KSOProductBuildVer">
    <vt:lpwstr>2052-6.12.1.8902</vt:lpwstr>
  </property>
</Properties>
</file>